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144000" type="letter"/>
  <p:notesSz cx="6858000"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EC200"/>
    <a:srgbClr val="EDC87E"/>
    <a:srgbClr val="FF0000"/>
    <a:srgbClr val="FF0066"/>
    <a:srgbClr val="FFFF66"/>
    <a:srgbClr val="898989"/>
    <a:srgbClr val="FFFFFF"/>
    <a:srgbClr val="FCF0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0" autoAdjust="0"/>
    <p:restoredTop sz="94660"/>
  </p:normalViewPr>
  <p:slideViewPr>
    <p:cSldViewPr snapToGrid="0">
      <p:cViewPr>
        <p:scale>
          <a:sx n="118" d="100"/>
          <a:sy n="118" d="100"/>
        </p:scale>
        <p:origin x="2088" y="-16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3647"/>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884614" y="0"/>
            <a:ext cx="2971800" cy="463647"/>
          </a:xfrm>
          <a:prstGeom prst="rect">
            <a:avLst/>
          </a:prstGeom>
        </p:spPr>
        <p:txBody>
          <a:bodyPr vert="horz" lIns="92492" tIns="46246" rIns="92492" bIns="46246" rtlCol="0"/>
          <a:lstStyle>
            <a:lvl1pPr algn="r">
              <a:defRPr sz="1200"/>
            </a:lvl1pPr>
          </a:lstStyle>
          <a:p>
            <a:fld id="{65E0C8F1-D2CA-4C07-B591-7CD1A8914A71}" type="datetimeFigureOut">
              <a:rPr lang="en-US" smtClean="0"/>
              <a:t>25-Oct-22</a:t>
            </a:fld>
            <a:endParaRPr lang="en-US" dirty="0"/>
          </a:p>
        </p:txBody>
      </p:sp>
      <p:sp>
        <p:nvSpPr>
          <p:cNvPr id="4" name="Slide Image Placeholder 3"/>
          <p:cNvSpPr>
            <a:spLocks noGrp="1" noRot="1" noChangeAspect="1"/>
          </p:cNvSpPr>
          <p:nvPr>
            <p:ph type="sldImg" idx="2"/>
          </p:nvPr>
        </p:nvSpPr>
        <p:spPr>
          <a:xfrm>
            <a:off x="2260600" y="1154113"/>
            <a:ext cx="2336800" cy="3119437"/>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85800" y="4447154"/>
            <a:ext cx="5486400" cy="3638580"/>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7194"/>
            <a:ext cx="2971800" cy="463646"/>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777194"/>
            <a:ext cx="2971800" cy="463646"/>
          </a:xfrm>
          <a:prstGeom prst="rect">
            <a:avLst/>
          </a:prstGeom>
        </p:spPr>
        <p:txBody>
          <a:bodyPr vert="horz" lIns="92492" tIns="46246" rIns="92492" bIns="46246" rtlCol="0" anchor="b"/>
          <a:lstStyle>
            <a:lvl1pPr algn="r">
              <a:defRPr sz="1200"/>
            </a:lvl1pPr>
          </a:lstStyle>
          <a:p>
            <a:fld id="{ABAD47E3-AA0E-483A-84F8-304B7D5C9FFE}" type="slidenum">
              <a:rPr lang="en-US" smtClean="0"/>
              <a:t>‹#›</a:t>
            </a:fld>
            <a:endParaRPr lang="en-US" dirty="0"/>
          </a:p>
        </p:txBody>
      </p:sp>
    </p:spTree>
    <p:extLst>
      <p:ext uri="{BB962C8B-B14F-4D97-AF65-F5344CB8AC3E}">
        <p14:creationId xmlns:p14="http://schemas.microsoft.com/office/powerpoint/2010/main" val="368857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AD47E3-AA0E-483A-84F8-304B7D5C9FFE}" type="slidenum">
              <a:rPr lang="en-US" smtClean="0"/>
              <a:t>1</a:t>
            </a:fld>
            <a:endParaRPr lang="en-US" dirty="0"/>
          </a:p>
        </p:txBody>
      </p:sp>
    </p:spTree>
    <p:extLst>
      <p:ext uri="{BB962C8B-B14F-4D97-AF65-F5344CB8AC3E}">
        <p14:creationId xmlns:p14="http://schemas.microsoft.com/office/powerpoint/2010/main" val="379894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AD47E3-AA0E-483A-84F8-304B7D5C9FFE}" type="slidenum">
              <a:rPr lang="en-US" smtClean="0"/>
              <a:t>2</a:t>
            </a:fld>
            <a:endParaRPr lang="en-US" dirty="0"/>
          </a:p>
        </p:txBody>
      </p:sp>
    </p:spTree>
    <p:extLst>
      <p:ext uri="{BB962C8B-B14F-4D97-AF65-F5344CB8AC3E}">
        <p14:creationId xmlns:p14="http://schemas.microsoft.com/office/powerpoint/2010/main" val="4181103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C88E5F-E428-4DF3-AAEA-F3A48D343AD2}" type="datetime1">
              <a:rPr lang="en-US" smtClean="0"/>
              <a:t>25-Oct-22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6070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197855-0626-4FB4-BA58-26D1A64F1F42}" type="datetime1">
              <a:rPr lang="en-US" smtClean="0"/>
              <a:t>25-Oct-22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48082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01E346-05C1-4F43-A1B1-CAF810827126}" type="datetime1">
              <a:rPr lang="en-US" smtClean="0"/>
              <a:t>25-Oct-22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36694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78B0CF-F259-487E-AA4E-1937ADE12D8F}" type="datetime1">
              <a:rPr lang="en-US" smtClean="0"/>
              <a:t>25-Oct-22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931516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DD90D7-90C1-402E-9051-20C69F59D631}" type="datetime1">
              <a:rPr lang="en-US" smtClean="0"/>
              <a:t>25-Oct-22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195168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BA5B22-9ED3-4442-A409-5E63CCC2E6F0}" type="datetime1">
              <a:rPr lang="en-US" smtClean="0"/>
              <a:t>25-Oct-22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4021533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A09AFE-5FB4-4213-9C18-82FFCEF89246}" type="datetime1">
              <a:rPr lang="en-US" smtClean="0"/>
              <a:t>25-Oct-22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303010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A1A50D-B5D5-44B5-80F0-BF3DD4F78076}" type="datetime1">
              <a:rPr lang="en-US" smtClean="0"/>
              <a:t>25-Oct-22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57839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783159-F23B-462A-B160-2B3F55A14515}" type="datetime1">
              <a:rPr lang="en-US" smtClean="0"/>
              <a:t>25-Oct-22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73276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E6370A6-2880-436E-8C76-CFC7225574F0}" type="datetime1">
              <a:rPr lang="en-US" smtClean="0"/>
              <a:t>25-Oct-22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9027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38C2828-64A0-4153-A31E-579452B9C0D7}" type="datetime1">
              <a:rPr lang="en-US" smtClean="0"/>
              <a:t>25-Oct-22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0458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4BDC744-A518-49F4-B14A-FC0E75D74D69}" type="datetime1">
              <a:rPr lang="en-US" smtClean="0"/>
              <a:t>25-Oct-22</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FE85BAB-4C87-4F11-9A7B-655E9E82402F}" type="slidenum">
              <a:rPr lang="en-US" smtClean="0"/>
              <a:t>‹#›</a:t>
            </a:fld>
            <a:endParaRPr lang="en-US" dirty="0"/>
          </a:p>
        </p:txBody>
      </p:sp>
    </p:spTree>
    <p:extLst>
      <p:ext uri="{BB962C8B-B14F-4D97-AF65-F5344CB8AC3E}">
        <p14:creationId xmlns:p14="http://schemas.microsoft.com/office/powerpoint/2010/main" val="1739596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75" y="61336"/>
            <a:ext cx="1005199" cy="716243"/>
          </a:xfrm>
          <a:prstGeom prst="rect">
            <a:avLst/>
          </a:prstGeom>
        </p:spPr>
      </p:pic>
      <p:sp>
        <p:nvSpPr>
          <p:cNvPr id="17" name="TextBox 16"/>
          <p:cNvSpPr txBox="1"/>
          <p:nvPr/>
        </p:nvSpPr>
        <p:spPr>
          <a:xfrm>
            <a:off x="-301625" y="213680"/>
            <a:ext cx="6858000" cy="769441"/>
          </a:xfrm>
          <a:prstGeom prst="rect">
            <a:avLst/>
          </a:prstGeom>
          <a:noFill/>
        </p:spPr>
        <p:txBody>
          <a:bodyPr wrap="square" rtlCol="0">
            <a:spAutoFit/>
          </a:bodyPr>
          <a:lstStyle/>
          <a:p>
            <a:pPr algn="ctr"/>
            <a:r>
              <a:rPr lang="en-US" sz="4400" dirty="0">
                <a:latin typeface="Elephant" panose="02020904090505020303" pitchFamily="18" charset="0"/>
              </a:rPr>
              <a:t>IG UPDATE</a:t>
            </a:r>
          </a:p>
        </p:txBody>
      </p:sp>
      <p:sp>
        <p:nvSpPr>
          <p:cNvPr id="21" name="TextBox 20"/>
          <p:cNvSpPr txBox="1"/>
          <p:nvPr/>
        </p:nvSpPr>
        <p:spPr>
          <a:xfrm>
            <a:off x="1061085" y="-8629"/>
            <a:ext cx="2560320" cy="440120"/>
          </a:xfrm>
          <a:prstGeom prst="rect">
            <a:avLst/>
          </a:prstGeom>
          <a:noFill/>
        </p:spPr>
        <p:txBody>
          <a:bodyPr wrap="square" rtlCol="0">
            <a:spAutoFit/>
          </a:bodyPr>
          <a:lstStyle/>
          <a:p>
            <a:r>
              <a:rPr lang="en-US" sz="2270" dirty="0">
                <a:latin typeface="Elephant" panose="02020904090505020303" pitchFamily="18" charset="0"/>
              </a:rPr>
              <a:t>THE</a:t>
            </a:r>
          </a:p>
        </p:txBody>
      </p:sp>
      <p:sp>
        <p:nvSpPr>
          <p:cNvPr id="23" name="TextBox 22"/>
          <p:cNvSpPr txBox="1">
            <a:spLocks/>
          </p:cNvSpPr>
          <p:nvPr/>
        </p:nvSpPr>
        <p:spPr>
          <a:xfrm>
            <a:off x="185357" y="1504148"/>
            <a:ext cx="4507453" cy="12249507"/>
          </a:xfrm>
          <a:prstGeom prst="rect">
            <a:avLst/>
          </a:prstGeom>
          <a:noFill/>
        </p:spPr>
        <p:txBody>
          <a:bodyPr wrap="square" numCol="2" spcCol="91440" rtlCol="0">
            <a:spAutoFit/>
          </a:bodyPr>
          <a:lstStyle/>
          <a:p>
            <a:pPr indent="91440"/>
            <a:r>
              <a:rPr lang="en-US" sz="1000" dirty="0">
                <a:latin typeface="Times New Roman" panose="02020603050405020304" pitchFamily="18" charset="0"/>
                <a:cs typeface="Times New Roman" panose="02020603050405020304" pitchFamily="18" charset="0"/>
              </a:rPr>
              <a:t>On 22 June 2021, the Secretary of the Army signed Army Directive (AD) 2021-22 (Army Service by Transgender Persons and Persons with Gender Dysphoria). This directive, which supersedes all previous guidance on transgender service, including AD 2016-30 (Army Policy on Military Service of Transgender Soldiers), supports the Department of Defense (DOD) Instruction 1300.28, “In-Service Transition for Transgender Service Members,” 30 April 2021, and reaffirms the Army’s commitment to </a:t>
            </a:r>
            <a:r>
              <a:rPr lang="en-US" sz="1000" b="1" dirty="0">
                <a:latin typeface="Times New Roman" panose="02020603050405020304" pitchFamily="18" charset="0"/>
                <a:cs typeface="Times New Roman" panose="02020603050405020304" pitchFamily="18" charset="0"/>
              </a:rPr>
              <a:t>People First, Strength in Diversity, </a:t>
            </a:r>
            <a:r>
              <a:rPr lang="en-US" sz="1000" dirty="0">
                <a:latin typeface="Times New Roman" panose="02020603050405020304" pitchFamily="18" charset="0"/>
                <a:cs typeface="Times New Roman" panose="02020603050405020304" pitchFamily="18" charset="0"/>
              </a:rPr>
              <a:t>and an Army that treats all Soldiers with </a:t>
            </a:r>
            <a:r>
              <a:rPr lang="en-US" sz="1000" b="1" dirty="0">
                <a:latin typeface="Times New Roman" panose="02020603050405020304" pitchFamily="18" charset="0"/>
                <a:cs typeface="Times New Roman" panose="02020603050405020304" pitchFamily="18" charset="0"/>
              </a:rPr>
              <a:t>dignity and respect while ensuring good order and discipline. </a:t>
            </a:r>
            <a:r>
              <a:rPr lang="en-US" sz="1000" dirty="0">
                <a:latin typeface="Times New Roman" panose="02020603050405020304" pitchFamily="18" charset="0"/>
                <a:cs typeface="Times New Roman" panose="02020603050405020304" pitchFamily="18" charset="0"/>
              </a:rPr>
              <a:t>It additionally ensures that </a:t>
            </a:r>
            <a:r>
              <a:rPr lang="en-US" sz="1000" b="1" dirty="0">
                <a:latin typeface="Times New Roman" panose="02020603050405020304" pitchFamily="18" charset="0"/>
                <a:cs typeface="Times New Roman" panose="02020603050405020304" pitchFamily="18" charset="0"/>
              </a:rPr>
              <a:t>no otherwise qualified Soldier may be involuntarily separated, discharged, or denied reenlistment or continuation of service, or otherwise subjected to adverse action or treatment, based solely on their gender identity.</a:t>
            </a:r>
          </a:p>
          <a:p>
            <a:pPr indent="91440"/>
            <a:r>
              <a:rPr lang="en-US" sz="1000" dirty="0">
                <a:latin typeface="Times New Roman" panose="02020603050405020304" pitchFamily="18" charset="0"/>
                <a:cs typeface="Times New Roman" panose="02020603050405020304" pitchFamily="18" charset="0"/>
              </a:rPr>
              <a:t>This new Army policy:</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Applies to the Regular Army, Army National Guard, U.S. Army Reserve, cadets at the United States Military Academy or other Military Service academies, and contracted Reserve Officers’ Training Corps Soldiers;</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Provides a means by which to </a:t>
            </a:r>
            <a:r>
              <a:rPr lang="en-US" sz="1000">
                <a:latin typeface="Times New Roman" panose="02020603050405020304" pitchFamily="18" charset="0"/>
                <a:cs typeface="Times New Roman" panose="02020603050405020304" pitchFamily="18" charset="0"/>
              </a:rPr>
              <a:t>join the </a:t>
            </a:r>
            <a:r>
              <a:rPr lang="en-US" sz="1000" dirty="0">
                <a:latin typeface="Times New Roman" panose="02020603050405020304" pitchFamily="18" charset="0"/>
                <a:cs typeface="Times New Roman" panose="02020603050405020304" pitchFamily="18" charset="0"/>
              </a:rPr>
              <a:t>military in one’s self-identified gender provided all appropriate standards are met;</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Provides a path for those in service for medical treatment, gender transition, and recognition in one’s self-identified gender; and</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Seeks to protect the privacy of all Service members. </a:t>
            </a:r>
          </a:p>
          <a:p>
            <a:endParaRPr lang="en-US" sz="1000" dirty="0">
              <a:latin typeface="Times New Roman" panose="02020603050405020304" pitchFamily="18" charset="0"/>
              <a:cs typeface="Times New Roman" panose="02020603050405020304" pitchFamily="18" charset="0"/>
            </a:endParaRPr>
          </a:p>
          <a:p>
            <a:r>
              <a:rPr lang="en-US" sz="1000" dirty="0">
                <a:latin typeface="Times New Roman" panose="02020603050405020304" pitchFamily="18" charset="0"/>
                <a:cs typeface="Times New Roman" panose="02020603050405020304" pitchFamily="18" charset="0"/>
              </a:rPr>
              <a:t>While reviewing this policy, Soldiers and leaders should understand the following key terms:</a:t>
            </a:r>
          </a:p>
          <a:p>
            <a:pPr marL="171450" indent="-171450">
              <a:buFont typeface="Arial" panose="020B0604020202020204" pitchFamily="34" charset="0"/>
              <a:buChar char="•"/>
            </a:pPr>
            <a:r>
              <a:rPr lang="en-US" sz="1000" b="1" dirty="0">
                <a:latin typeface="Times New Roman" panose="02020603050405020304" pitchFamily="18" charset="0"/>
                <a:cs typeface="Times New Roman" panose="02020603050405020304" pitchFamily="18" charset="0"/>
              </a:rPr>
              <a:t>Biological sex</a:t>
            </a:r>
            <a:r>
              <a:rPr lang="en-US" sz="1000" dirty="0">
                <a:latin typeface="Times New Roman" panose="02020603050405020304" pitchFamily="18" charset="0"/>
                <a:cs typeface="Times New Roman" panose="02020603050405020304" pitchFamily="18" charset="0"/>
              </a:rPr>
              <a:t>. A person’s biological status as male or female based on chromosomes, gonads, hormones, and genitals. </a:t>
            </a: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b="1"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b="1"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en-US" sz="1000" b="1"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000" b="1" dirty="0">
                <a:latin typeface="Times New Roman" panose="02020603050405020304" pitchFamily="18" charset="0"/>
                <a:cs typeface="Times New Roman" panose="02020603050405020304" pitchFamily="18" charset="0"/>
              </a:rPr>
              <a:t>Gender dysphoria</a:t>
            </a:r>
            <a:r>
              <a:rPr lang="en-US" sz="1000" dirty="0">
                <a:latin typeface="Times New Roman" panose="02020603050405020304" pitchFamily="18" charset="0"/>
                <a:cs typeface="Times New Roman" panose="02020603050405020304" pitchFamily="18" charset="0"/>
              </a:rPr>
              <a:t>.</a:t>
            </a:r>
            <a:r>
              <a:rPr lang="en-US" sz="1000" b="1"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A marked incongruence between one’s experienced or expressed gender and assigned gender of at least 6 months’ duration, as manifested by conditions specified in the American Psychiatric Association’s Diagnostic and Statistical Manual of Mental Disorders: Fifth Edition, which is associated with clinically significant distress or impairment in social, occupational, or other important areas of functioning.</a:t>
            </a:r>
            <a:endParaRPr lang="en-US" sz="1000" b="1"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000" b="1" dirty="0">
                <a:latin typeface="Times New Roman" panose="02020603050405020304" pitchFamily="18" charset="0"/>
                <a:cs typeface="Times New Roman" panose="02020603050405020304" pitchFamily="18" charset="0"/>
              </a:rPr>
              <a:t>Gender identity</a:t>
            </a:r>
            <a:r>
              <a:rPr lang="en-US" sz="1000" dirty="0">
                <a:latin typeface="Times New Roman" panose="02020603050405020304" pitchFamily="18" charset="0"/>
                <a:cs typeface="Times New Roman" panose="02020603050405020304" pitchFamily="18" charset="0"/>
              </a:rPr>
              <a:t>. An individual’s internal or personal sense of gender, which may or may not match the individual’s biological sex.</a:t>
            </a:r>
          </a:p>
          <a:p>
            <a:pPr marL="171450" indent="-171450">
              <a:buFont typeface="Arial" panose="020B0604020202020204" pitchFamily="34" charset="0"/>
              <a:buChar char="•"/>
            </a:pPr>
            <a:r>
              <a:rPr lang="en-US" sz="1000" b="1" dirty="0">
                <a:latin typeface="Times New Roman" panose="02020603050405020304" pitchFamily="18" charset="0"/>
                <a:cs typeface="Times New Roman" panose="02020603050405020304" pitchFamily="18" charset="0"/>
              </a:rPr>
              <a:t>Gender marker</a:t>
            </a:r>
            <a:r>
              <a:rPr lang="en-US" sz="1000" dirty="0">
                <a:latin typeface="Times New Roman" panose="02020603050405020304" pitchFamily="18" charset="0"/>
                <a:cs typeface="Times New Roman" panose="02020603050405020304" pitchFamily="18" charset="0"/>
              </a:rPr>
              <a:t>.</a:t>
            </a:r>
            <a:r>
              <a:rPr lang="en-US" sz="1000" b="1"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A data element in the Defense Enrollment Eligibility Reporting System (DEERS) that a identifies a Soldier’s status as male or female.  </a:t>
            </a:r>
          </a:p>
          <a:p>
            <a:pPr marL="171450" indent="-171450">
              <a:buFont typeface="Arial" panose="020B0604020202020204" pitchFamily="34" charset="0"/>
              <a:buChar char="•"/>
            </a:pPr>
            <a:r>
              <a:rPr lang="en-US" sz="1000" b="1" dirty="0">
                <a:latin typeface="Times New Roman" panose="02020603050405020304" pitchFamily="18" charset="0"/>
                <a:cs typeface="Times New Roman" panose="02020603050405020304" pitchFamily="18" charset="0"/>
              </a:rPr>
              <a:t>Self-identified gender</a:t>
            </a:r>
            <a:r>
              <a:rPr lang="en-US" sz="1000" dirty="0">
                <a:latin typeface="Times New Roman" panose="02020603050405020304" pitchFamily="18" charset="0"/>
                <a:cs typeface="Times New Roman" panose="02020603050405020304" pitchFamily="18" charset="0"/>
              </a:rPr>
              <a:t>. The gender with which an individual identifies (changed from preferred gender).</a:t>
            </a:r>
          </a:p>
          <a:p>
            <a:pPr marL="171450" indent="-171450">
              <a:buFont typeface="Arial" panose="020B0604020202020204" pitchFamily="34" charset="0"/>
              <a:buChar char="•"/>
            </a:pPr>
            <a:r>
              <a:rPr lang="en-US" sz="1000" b="1" dirty="0">
                <a:latin typeface="Times New Roman" panose="02020603050405020304" pitchFamily="18" charset="0"/>
                <a:cs typeface="Times New Roman" panose="02020603050405020304" pitchFamily="18" charset="0"/>
              </a:rPr>
              <a:t>Transgender</a:t>
            </a:r>
            <a:r>
              <a:rPr lang="en-US" sz="1000" dirty="0">
                <a:latin typeface="Times New Roman" panose="02020603050405020304" pitchFamily="18" charset="0"/>
                <a:cs typeface="Times New Roman" panose="02020603050405020304" pitchFamily="18" charset="0"/>
              </a:rPr>
              <a:t>. Individuals who identify with a gender that differs from their biological sex. </a:t>
            </a:r>
          </a:p>
          <a:p>
            <a:pPr marL="171450" indent="-171450">
              <a:buFont typeface="Arial" panose="020B0604020202020204" pitchFamily="34" charset="0"/>
              <a:buChar char="•"/>
            </a:pPr>
            <a:r>
              <a:rPr lang="en-US" sz="1000" b="1" dirty="0">
                <a:latin typeface="Times New Roman" panose="02020603050405020304" pitchFamily="18" charset="0"/>
                <a:cs typeface="Times New Roman" panose="02020603050405020304" pitchFamily="18" charset="0"/>
              </a:rPr>
              <a:t>Real-Life Experience (RLE)</a:t>
            </a:r>
            <a:r>
              <a:rPr lang="en-US" sz="1000" dirty="0">
                <a:latin typeface="Times New Roman" panose="02020603050405020304" pitchFamily="18" charset="0"/>
                <a:cs typeface="Times New Roman" panose="02020603050405020304" pitchFamily="18" charset="0"/>
              </a:rPr>
              <a:t>.</a:t>
            </a:r>
            <a:r>
              <a:rPr lang="en-US" sz="1000" b="1"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The phase in the gender transition process during which the individual begins living socially in the gender role consistent with the self-identified gender. It may or may not be preceded by the commencement of cross-sex hormone therapy, depending on the medical treatment associated with individual Service member’s or cadet’s gender transition. (Normally occurs in an off-duty status and away from the Soldier’s place of duty (unless ASA (M&amp;RA) approves an exception to policy.)</a:t>
            </a:r>
          </a:p>
          <a:p>
            <a:endParaRPr lang="en-US" sz="10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pPr indent="91440"/>
            <a:endParaRPr lang="en-US" sz="900" dirty="0">
              <a:latin typeface="Times New Roman" panose="02020603050405020304" pitchFamily="18" charset="0"/>
              <a:cs typeface="Times New Roman" panose="02020603050405020304" pitchFamily="18" charset="0"/>
            </a:endParaRPr>
          </a:p>
          <a:p>
            <a:pPr indent="91440"/>
            <a:r>
              <a:rPr lang="en-US" sz="900" dirty="0">
                <a:latin typeface="Times New Roman" panose="02020603050405020304" pitchFamily="18" charset="0"/>
                <a:cs typeface="Times New Roman" panose="02020603050405020304" pitchFamily="18" charset="0"/>
              </a:rPr>
              <a:t> </a:t>
            </a:r>
          </a:p>
          <a:p>
            <a:pPr>
              <a:spcAft>
                <a:spcPts val="300"/>
              </a:spcAft>
            </a:pPr>
            <a:endParaRPr lang="en-US" sz="900" dirty="0">
              <a:latin typeface="Times New Roman" panose="02020603050405020304" pitchFamily="18" charset="0"/>
              <a:cs typeface="Times New Roman" panose="02020603050405020304" pitchFamily="18" charset="0"/>
            </a:endParaRPr>
          </a:p>
        </p:txBody>
      </p:sp>
      <p:sp>
        <p:nvSpPr>
          <p:cNvPr id="24" name="TextBox 23"/>
          <p:cNvSpPr txBox="1"/>
          <p:nvPr/>
        </p:nvSpPr>
        <p:spPr>
          <a:xfrm>
            <a:off x="0" y="999694"/>
            <a:ext cx="6846689" cy="584775"/>
          </a:xfrm>
          <a:prstGeom prst="rect">
            <a:avLst/>
          </a:prstGeom>
          <a:noFill/>
        </p:spPr>
        <p:txBody>
          <a:bodyPr wrap="square" rtlCol="0">
            <a:spAutoFit/>
          </a:bodyPr>
          <a:lstStyle/>
          <a:p>
            <a:pPr algn="ctr"/>
            <a:r>
              <a:rPr lang="en-US" sz="1600" dirty="0">
                <a:latin typeface="Franklin Gothic Demi" panose="020B0703020102020204" pitchFamily="34" charset="0"/>
              </a:rPr>
              <a:t>IG Update 21-4: Guidance on the Army’s Updated Policy </a:t>
            </a:r>
            <a:r>
              <a:rPr lang="en-US" sz="1600">
                <a:latin typeface="Franklin Gothic Demi" panose="020B0703020102020204" pitchFamily="34" charset="0"/>
              </a:rPr>
              <a:t>on </a:t>
            </a:r>
            <a:br>
              <a:rPr lang="en-US" sz="1600">
                <a:latin typeface="Franklin Gothic Demi" panose="020B0703020102020204" pitchFamily="34" charset="0"/>
              </a:rPr>
            </a:br>
            <a:r>
              <a:rPr lang="en-US" sz="1600">
                <a:latin typeface="Franklin Gothic Demi" panose="020B0703020102020204" pitchFamily="34" charset="0"/>
              </a:rPr>
              <a:t>Transgender </a:t>
            </a:r>
            <a:r>
              <a:rPr lang="en-US" sz="1600" dirty="0">
                <a:latin typeface="Franklin Gothic Demi" panose="020B0703020102020204" pitchFamily="34" charset="0"/>
              </a:rPr>
              <a:t>Military Service </a:t>
            </a:r>
            <a:endParaRPr lang="en-US" sz="1100" dirty="0">
              <a:solidFill>
                <a:srgbClr val="FF0000"/>
              </a:solidFill>
              <a:latin typeface="Franklin Gothic Demi" panose="020B0703020102020204" pitchFamily="34" charset="0"/>
            </a:endParaRPr>
          </a:p>
        </p:txBody>
      </p:sp>
      <p:sp>
        <p:nvSpPr>
          <p:cNvPr id="2" name="Rounded Rectangle 1"/>
          <p:cNvSpPr/>
          <p:nvPr/>
        </p:nvSpPr>
        <p:spPr>
          <a:xfrm>
            <a:off x="5442882" y="75956"/>
            <a:ext cx="1157591" cy="735422"/>
          </a:xfrm>
          <a:prstGeom prst="round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3" name="TextBox 2"/>
          <p:cNvSpPr txBox="1"/>
          <p:nvPr/>
        </p:nvSpPr>
        <p:spPr>
          <a:xfrm>
            <a:off x="5330091" y="26644"/>
            <a:ext cx="1383175" cy="830997"/>
          </a:xfrm>
          <a:prstGeom prst="rect">
            <a:avLst/>
          </a:prstGeom>
          <a:noFill/>
        </p:spPr>
        <p:txBody>
          <a:bodyPr wrap="square" rtlCol="0">
            <a:spAutoFit/>
          </a:bodyPr>
          <a:lstStyle/>
          <a:p>
            <a:pPr algn="ctr"/>
            <a:r>
              <a:rPr lang="en-US" sz="1600" b="1" dirty="0">
                <a:solidFill>
                  <a:srgbClr val="FF0000"/>
                </a:solidFill>
              </a:rPr>
              <a:t>Your Unit </a:t>
            </a:r>
          </a:p>
          <a:p>
            <a:pPr algn="ctr"/>
            <a:r>
              <a:rPr lang="en-US" sz="1600" b="1" dirty="0">
                <a:solidFill>
                  <a:srgbClr val="FF0000"/>
                </a:solidFill>
              </a:rPr>
              <a:t>Patch / Crest </a:t>
            </a:r>
          </a:p>
          <a:p>
            <a:pPr algn="ctr"/>
            <a:r>
              <a:rPr lang="en-US" sz="1600" b="1" dirty="0">
                <a:solidFill>
                  <a:srgbClr val="FF0000"/>
                </a:solidFill>
              </a:rPr>
              <a:t>Here</a:t>
            </a:r>
            <a:r>
              <a:rPr lang="en-US" sz="1000" dirty="0">
                <a:solidFill>
                  <a:srgbClr val="FF0000"/>
                </a:solidFill>
              </a:rPr>
              <a:t>.</a:t>
            </a:r>
          </a:p>
        </p:txBody>
      </p:sp>
      <p:sp>
        <p:nvSpPr>
          <p:cNvPr id="5" name="Rectangle 4"/>
          <p:cNvSpPr/>
          <p:nvPr/>
        </p:nvSpPr>
        <p:spPr>
          <a:xfrm>
            <a:off x="12156" y="901118"/>
            <a:ext cx="6858002" cy="157907"/>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554664" y="829320"/>
            <a:ext cx="1663532" cy="276999"/>
          </a:xfrm>
          <a:prstGeom prst="rect">
            <a:avLst/>
          </a:prstGeom>
        </p:spPr>
        <p:txBody>
          <a:bodyPr wrap="none">
            <a:spAutoFit/>
          </a:bodyPr>
          <a:lstStyle/>
          <a:p>
            <a:r>
              <a:rPr lang="en-US" sz="1200" b="1" dirty="0">
                <a:solidFill>
                  <a:srgbClr val="FFFF00"/>
                </a:solidFill>
              </a:rPr>
              <a:t>Volume 21-4, July 2021</a:t>
            </a:r>
          </a:p>
        </p:txBody>
      </p:sp>
      <p:pic>
        <p:nvPicPr>
          <p:cNvPr id="10" name="Picture 9"/>
          <p:cNvPicPr>
            <a:picLocks noChangeAspect="1"/>
          </p:cNvPicPr>
          <p:nvPr/>
        </p:nvPicPr>
        <p:blipFill rotWithShape="1">
          <a:blip r:embed="rId4" cstate="print">
            <a:extLst>
              <a:ext uri="{28A0092B-C50C-407E-A947-70E740481C1C}">
                <a14:useLocalDpi xmlns:a14="http://schemas.microsoft.com/office/drawing/2010/main" val="0"/>
              </a:ext>
            </a:extLst>
          </a:blip>
          <a:srcRect l="4565" r="5141"/>
          <a:stretch/>
        </p:blipFill>
        <p:spPr>
          <a:xfrm>
            <a:off x="4796650" y="1499395"/>
            <a:ext cx="1809601" cy="998528"/>
          </a:xfrm>
          <a:prstGeom prst="rect">
            <a:avLst/>
          </a:prstGeom>
          <a:ln w="12700">
            <a:solidFill>
              <a:srgbClr val="0000FF"/>
            </a:solidFill>
          </a:ln>
        </p:spPr>
      </p:pic>
      <p:sp>
        <p:nvSpPr>
          <p:cNvPr id="20" name="TextBox 19"/>
          <p:cNvSpPr txBox="1"/>
          <p:nvPr/>
        </p:nvSpPr>
        <p:spPr>
          <a:xfrm>
            <a:off x="4638990" y="6389898"/>
            <a:ext cx="2124923" cy="2400657"/>
          </a:xfrm>
          <a:prstGeom prst="rect">
            <a:avLst/>
          </a:prstGeom>
          <a:solidFill>
            <a:srgbClr val="FFC000"/>
          </a:solidFill>
          <a:ln w="12700">
            <a:solidFill>
              <a:schemeClr val="tx1"/>
            </a:solidFill>
          </a:ln>
        </p:spPr>
        <p:txBody>
          <a:bodyPr wrap="square" rtlCol="0">
            <a:spAutoFit/>
          </a:bodyPr>
          <a:lstStyle/>
          <a:p>
            <a:pPr algn="ctr">
              <a:lnSpc>
                <a:spcPts val="1000"/>
              </a:lnSpc>
            </a:pPr>
            <a:r>
              <a:rPr lang="en-US" sz="1000" b="1" u="sng" dirty="0">
                <a:latin typeface="Times New Roman" panose="02020603050405020304" pitchFamily="18" charset="0"/>
                <a:cs typeface="Times New Roman" panose="02020603050405020304" pitchFamily="18" charset="0"/>
              </a:rPr>
              <a:t>*References</a:t>
            </a:r>
          </a:p>
          <a:p>
            <a:pPr algn="ctr">
              <a:lnSpc>
                <a:spcPts val="1000"/>
              </a:lnSpc>
            </a:pPr>
            <a:endParaRPr lang="en-US" sz="1000" dirty="0">
              <a:latin typeface="Times New Roman" panose="02020603050405020304" pitchFamily="18" charset="0"/>
              <a:cs typeface="Times New Roman" panose="02020603050405020304" pitchFamily="18" charset="0"/>
            </a:endParaRPr>
          </a:p>
          <a:p>
            <a:pPr marL="171450" indent="-171450">
              <a:lnSpc>
                <a:spcPts val="1000"/>
              </a:lnSpc>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Executive Order 14004, “Enabling all Qualified Americans to Serve Their Country in Uniform,” January 25, 2021.</a:t>
            </a:r>
          </a:p>
          <a:p>
            <a:pPr marL="171450" indent="-171450">
              <a:lnSpc>
                <a:spcPts val="1000"/>
              </a:lnSpc>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DODI 1300.28.</a:t>
            </a:r>
          </a:p>
          <a:p>
            <a:pPr marL="171450" indent="-171450">
              <a:lnSpc>
                <a:spcPts val="1000"/>
              </a:lnSpc>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DODI 6130.03, Vol. 1, “Medical Standards for Military Service: Appointment, Enlistment, or Induction,” March 30, 2021.</a:t>
            </a:r>
          </a:p>
          <a:p>
            <a:pPr marL="171450" indent="-171450">
              <a:lnSpc>
                <a:spcPts val="1000"/>
              </a:lnSpc>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Secretary Austin Memorandum to the President, “Military Transgender Policy,” March 25, 2021.</a:t>
            </a:r>
          </a:p>
          <a:p>
            <a:pPr marL="171450" indent="-171450">
              <a:lnSpc>
                <a:spcPts val="1000"/>
              </a:lnSpc>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AD 2021-22</a:t>
            </a:r>
          </a:p>
          <a:p>
            <a:pPr>
              <a:lnSpc>
                <a:spcPts val="1000"/>
              </a:lnSpc>
            </a:pPr>
            <a:r>
              <a:rPr lang="en-US" sz="900" i="1" dirty="0">
                <a:latin typeface="Times New Roman" panose="02020603050405020304" pitchFamily="18" charset="0"/>
                <a:cs typeface="Times New Roman" panose="02020603050405020304" pitchFamily="18" charset="0"/>
              </a:rPr>
              <a:t>*</a:t>
            </a:r>
            <a:r>
              <a:rPr lang="en-US" sz="800" i="1" dirty="0">
                <a:latin typeface="Times New Roman" panose="02020603050405020304" pitchFamily="18" charset="0"/>
                <a:cs typeface="Times New Roman" panose="02020603050405020304" pitchFamily="18" charset="0"/>
              </a:rPr>
              <a:t>All references found at: https://www.milsuite.mil/book/groups/army-transgender-service-information</a:t>
            </a:r>
          </a:p>
        </p:txBody>
      </p:sp>
      <p:sp>
        <p:nvSpPr>
          <p:cNvPr id="6" name="Slide Number Placeholder 5"/>
          <p:cNvSpPr>
            <a:spLocks noGrp="1"/>
          </p:cNvSpPr>
          <p:nvPr>
            <p:ph type="sldNum" sz="quarter" idx="12"/>
          </p:nvPr>
        </p:nvSpPr>
        <p:spPr>
          <a:xfrm>
            <a:off x="5248297" y="8657167"/>
            <a:ext cx="1543050" cy="486833"/>
          </a:xfrm>
        </p:spPr>
        <p:txBody>
          <a:bodyPr/>
          <a:lstStyle/>
          <a:p>
            <a:r>
              <a:rPr lang="en-US" dirty="0">
                <a:solidFill>
                  <a:schemeClr val="tx1"/>
                </a:solidFill>
                <a:latin typeface="Times New Roman" panose="02020603050405020304" pitchFamily="18" charset="0"/>
                <a:cs typeface="Times New Roman" panose="02020603050405020304" pitchFamily="18" charset="0"/>
              </a:rPr>
              <a:t>Page </a:t>
            </a:r>
            <a:fld id="{DFE85BAB-4C87-4F11-9A7B-655E9E82402F}" type="slidenum">
              <a:rPr lang="en-US" smtClean="0">
                <a:solidFill>
                  <a:schemeClr val="tx1"/>
                </a:solidFill>
                <a:latin typeface="Times New Roman" panose="02020603050405020304" pitchFamily="18" charset="0"/>
                <a:cs typeface="Times New Roman" panose="02020603050405020304" pitchFamily="18" charset="0"/>
              </a:rPr>
              <a:t>1</a:t>
            </a:fld>
            <a:r>
              <a:rPr lang="en-US" dirty="0">
                <a:solidFill>
                  <a:schemeClr val="tx1"/>
                </a:solidFill>
                <a:latin typeface="Times New Roman" panose="02020603050405020304" pitchFamily="18" charset="0"/>
                <a:cs typeface="Times New Roman" panose="02020603050405020304" pitchFamily="18" charset="0"/>
              </a:rPr>
              <a:t> of 2</a:t>
            </a:r>
          </a:p>
        </p:txBody>
      </p:sp>
      <p:sp>
        <p:nvSpPr>
          <p:cNvPr id="4" name="Rectangle 3"/>
          <p:cNvSpPr/>
          <p:nvPr/>
        </p:nvSpPr>
        <p:spPr>
          <a:xfrm>
            <a:off x="4642163" y="2593381"/>
            <a:ext cx="2121750" cy="3605601"/>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4643918" y="2728498"/>
            <a:ext cx="2119995" cy="3516347"/>
          </a:xfrm>
          <a:prstGeom prst="rect">
            <a:avLst/>
          </a:prstGeom>
          <a:noFill/>
        </p:spPr>
        <p:txBody>
          <a:bodyPr wrap="square" rtlCol="0">
            <a:spAutoFit/>
          </a:bodyPr>
          <a:lstStyle/>
          <a:p>
            <a:pPr algn="ctr"/>
            <a:r>
              <a:rPr lang="en-US" sz="1400" b="1" dirty="0">
                <a:solidFill>
                  <a:srgbClr val="FF0000"/>
                </a:solidFill>
                <a:latin typeface="Franklin Gothic Book" panose="020B0503020102020204" pitchFamily="34" charset="0"/>
              </a:rPr>
              <a:t>Your Unit Name Here</a:t>
            </a:r>
          </a:p>
          <a:p>
            <a:pPr algn="ctr"/>
            <a:endParaRPr lang="en-US" sz="1050" b="1" dirty="0">
              <a:latin typeface="Franklin Gothic Book" panose="020B0503020102020204" pitchFamily="34" charset="0"/>
            </a:endParaRPr>
          </a:p>
          <a:p>
            <a:pPr algn="ctr"/>
            <a:r>
              <a:rPr lang="en-US" sz="1050" b="1" dirty="0">
                <a:latin typeface="Franklin Gothic Book" panose="020B0503020102020204" pitchFamily="34" charset="0"/>
              </a:rPr>
              <a:t>Commanding General</a:t>
            </a:r>
          </a:p>
          <a:p>
            <a:pPr algn="ctr"/>
            <a:r>
              <a:rPr lang="en-US" sz="1050" b="1" dirty="0">
                <a:solidFill>
                  <a:srgbClr val="FF0000"/>
                </a:solidFill>
                <a:latin typeface="Franklin Gothic Book" panose="020B0503020102020204" pitchFamily="34" charset="0"/>
              </a:rPr>
              <a:t>MG Soldier Q. Public</a:t>
            </a:r>
          </a:p>
          <a:p>
            <a:pPr algn="ctr"/>
            <a:endParaRPr lang="en-US" sz="1050" b="1" dirty="0">
              <a:latin typeface="Franklin Gothic Book" panose="020B0503020102020204" pitchFamily="34" charset="0"/>
            </a:endParaRPr>
          </a:p>
          <a:p>
            <a:pPr algn="ctr"/>
            <a:r>
              <a:rPr lang="en-US" sz="1050" b="1" dirty="0">
                <a:latin typeface="Franklin Gothic Book" panose="020B0503020102020204" pitchFamily="34" charset="0"/>
              </a:rPr>
              <a:t>Command Sergeant Major</a:t>
            </a:r>
          </a:p>
          <a:p>
            <a:pPr algn="ctr"/>
            <a:r>
              <a:rPr lang="en-US" sz="1050" b="1" dirty="0">
                <a:solidFill>
                  <a:srgbClr val="FF0000"/>
                </a:solidFill>
                <a:latin typeface="Franklin Gothic Book" panose="020B0503020102020204" pitchFamily="34" charset="0"/>
              </a:rPr>
              <a:t>CSM Soldier Q. Public</a:t>
            </a:r>
          </a:p>
          <a:p>
            <a:pPr algn="ctr"/>
            <a:endParaRPr lang="en-US" sz="1050" b="1" dirty="0">
              <a:latin typeface="Franklin Gothic Book" panose="020B0503020102020204" pitchFamily="34" charset="0"/>
            </a:endParaRPr>
          </a:p>
          <a:p>
            <a:pPr algn="ctr"/>
            <a:r>
              <a:rPr lang="en-US" sz="1050" b="1" dirty="0">
                <a:latin typeface="Franklin Gothic Book" panose="020B0503020102020204" pitchFamily="34" charset="0"/>
              </a:rPr>
              <a:t>Command Inspector General</a:t>
            </a:r>
          </a:p>
          <a:p>
            <a:pPr algn="ctr"/>
            <a:r>
              <a:rPr lang="en-US" sz="1050" b="1" dirty="0">
                <a:solidFill>
                  <a:srgbClr val="FF0000"/>
                </a:solidFill>
                <a:latin typeface="Franklin Gothic Book" panose="020B0503020102020204" pitchFamily="34" charset="0"/>
              </a:rPr>
              <a:t>LTC Soldier Q. Public</a:t>
            </a:r>
          </a:p>
          <a:p>
            <a:pPr algn="ctr"/>
            <a:endParaRPr lang="en-US" sz="1050" b="1" dirty="0">
              <a:latin typeface="Franklin Gothic Book" panose="020B0503020102020204" pitchFamily="34" charset="0"/>
            </a:endParaRPr>
          </a:p>
          <a:p>
            <a:pPr algn="ctr"/>
            <a:r>
              <a:rPr lang="en-US" sz="1050" b="1" dirty="0">
                <a:latin typeface="Franklin Gothic Book" panose="020B0503020102020204" pitchFamily="34" charset="0"/>
              </a:rPr>
              <a:t>Inspector General NCOIC</a:t>
            </a:r>
          </a:p>
          <a:p>
            <a:pPr algn="ctr"/>
            <a:r>
              <a:rPr lang="en-US" sz="1050" b="1" dirty="0">
                <a:solidFill>
                  <a:srgbClr val="FF0000"/>
                </a:solidFill>
                <a:latin typeface="Franklin Gothic Book" panose="020B0503020102020204" pitchFamily="34" charset="0"/>
              </a:rPr>
              <a:t>SGM Soldier Q. Public</a:t>
            </a:r>
          </a:p>
          <a:p>
            <a:pPr algn="ctr"/>
            <a:endParaRPr lang="en-US" sz="1050" b="1" dirty="0">
              <a:solidFill>
                <a:srgbClr val="FF0000"/>
              </a:solidFill>
              <a:latin typeface="Franklin Gothic Book" panose="020B0503020102020204" pitchFamily="34" charset="0"/>
            </a:endParaRPr>
          </a:p>
          <a:p>
            <a:pPr algn="ctr"/>
            <a:r>
              <a:rPr lang="en-US" sz="1050" b="1" dirty="0">
                <a:latin typeface="Franklin Gothic Book" panose="020B0503020102020204" pitchFamily="34" charset="0"/>
              </a:rPr>
              <a:t>IG Points of Contact</a:t>
            </a:r>
          </a:p>
          <a:p>
            <a:pPr algn="ctr"/>
            <a:endParaRPr lang="en-US" sz="1050" b="1" dirty="0">
              <a:latin typeface="Franklin Gothic Book" panose="020B0503020102020204" pitchFamily="34" charset="0"/>
            </a:endParaRPr>
          </a:p>
          <a:p>
            <a:pPr algn="ctr"/>
            <a:r>
              <a:rPr lang="en-US" sz="1050" b="1" dirty="0">
                <a:solidFill>
                  <a:srgbClr val="FF0000"/>
                </a:solidFill>
                <a:latin typeface="Franklin Gothic Book" panose="020B0503020102020204" pitchFamily="34" charset="0"/>
              </a:rPr>
              <a:t>Unit </a:t>
            </a:r>
            <a:r>
              <a:rPr lang="en-US" sz="1050" b="1" dirty="0">
                <a:latin typeface="Franklin Gothic Book" panose="020B0503020102020204" pitchFamily="34" charset="0"/>
              </a:rPr>
              <a:t>IG Office</a:t>
            </a:r>
          </a:p>
          <a:p>
            <a:pPr algn="ctr"/>
            <a:r>
              <a:rPr lang="en-US" sz="1050" b="1" dirty="0">
                <a:solidFill>
                  <a:srgbClr val="FF0000"/>
                </a:solidFill>
                <a:latin typeface="Franklin Gothic Book" panose="020B0503020102020204" pitchFamily="34" charset="0"/>
              </a:rPr>
              <a:t>Building 1234</a:t>
            </a:r>
          </a:p>
          <a:p>
            <a:pPr algn="ctr"/>
            <a:r>
              <a:rPr lang="en-US" sz="1050" b="1" dirty="0">
                <a:solidFill>
                  <a:srgbClr val="FF0000"/>
                </a:solidFill>
                <a:latin typeface="Franklin Gothic Book" panose="020B0503020102020204" pitchFamily="34" charset="0"/>
              </a:rPr>
              <a:t>Hooah Drive</a:t>
            </a:r>
          </a:p>
          <a:p>
            <a:pPr algn="ctr"/>
            <a:r>
              <a:rPr lang="en-US" sz="1050" b="1" dirty="0">
                <a:solidFill>
                  <a:srgbClr val="FF0000"/>
                </a:solidFill>
                <a:latin typeface="Franklin Gothic Book" panose="020B0503020102020204" pitchFamily="34" charset="0"/>
              </a:rPr>
              <a:t>Fort Swampy LA 55555</a:t>
            </a:r>
          </a:p>
          <a:p>
            <a:pPr algn="ctr"/>
            <a:endParaRPr lang="en-US" sz="900" b="1" dirty="0">
              <a:latin typeface="Franklin Gothic Book" panose="020B0503020102020204" pitchFamily="34" charset="0"/>
            </a:endParaRPr>
          </a:p>
        </p:txBody>
      </p:sp>
    </p:spTree>
    <p:extLst>
      <p:ext uri="{BB962C8B-B14F-4D97-AF65-F5344CB8AC3E}">
        <p14:creationId xmlns:p14="http://schemas.microsoft.com/office/powerpoint/2010/main" val="3820928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75" y="61336"/>
            <a:ext cx="1005199" cy="716243"/>
          </a:xfrm>
          <a:prstGeom prst="rect">
            <a:avLst/>
          </a:prstGeom>
        </p:spPr>
      </p:pic>
      <p:sp>
        <p:nvSpPr>
          <p:cNvPr id="17" name="TextBox 16"/>
          <p:cNvSpPr txBox="1"/>
          <p:nvPr/>
        </p:nvSpPr>
        <p:spPr>
          <a:xfrm>
            <a:off x="-301625" y="213680"/>
            <a:ext cx="6858000" cy="769441"/>
          </a:xfrm>
          <a:prstGeom prst="rect">
            <a:avLst/>
          </a:prstGeom>
          <a:noFill/>
        </p:spPr>
        <p:txBody>
          <a:bodyPr wrap="square" rtlCol="0">
            <a:spAutoFit/>
          </a:bodyPr>
          <a:lstStyle/>
          <a:p>
            <a:pPr algn="ctr"/>
            <a:r>
              <a:rPr lang="en-US" sz="4400" dirty="0">
                <a:latin typeface="Elephant" panose="02020904090505020303" pitchFamily="18" charset="0"/>
              </a:rPr>
              <a:t>IG UPDATE</a:t>
            </a:r>
          </a:p>
        </p:txBody>
      </p:sp>
      <p:sp>
        <p:nvSpPr>
          <p:cNvPr id="21" name="TextBox 20"/>
          <p:cNvSpPr txBox="1"/>
          <p:nvPr/>
        </p:nvSpPr>
        <p:spPr>
          <a:xfrm>
            <a:off x="1061085" y="-8629"/>
            <a:ext cx="2560320" cy="440120"/>
          </a:xfrm>
          <a:prstGeom prst="rect">
            <a:avLst/>
          </a:prstGeom>
          <a:noFill/>
        </p:spPr>
        <p:txBody>
          <a:bodyPr wrap="square" rtlCol="0">
            <a:spAutoFit/>
          </a:bodyPr>
          <a:lstStyle/>
          <a:p>
            <a:r>
              <a:rPr lang="en-US" sz="2270" dirty="0">
                <a:latin typeface="Elephant" panose="02020904090505020303" pitchFamily="18" charset="0"/>
              </a:rPr>
              <a:t>THE</a:t>
            </a:r>
          </a:p>
        </p:txBody>
      </p:sp>
      <p:sp>
        <p:nvSpPr>
          <p:cNvPr id="23" name="TextBox 22"/>
          <p:cNvSpPr txBox="1">
            <a:spLocks noChangeAspect="1"/>
          </p:cNvSpPr>
          <p:nvPr/>
        </p:nvSpPr>
        <p:spPr>
          <a:xfrm>
            <a:off x="243818" y="1598761"/>
            <a:ext cx="4462160" cy="10095071"/>
          </a:xfrm>
          <a:prstGeom prst="rect">
            <a:avLst/>
          </a:prstGeom>
          <a:noFill/>
        </p:spPr>
        <p:txBody>
          <a:bodyPr wrap="square" numCol="2" spcCol="91440" rtlCol="0">
            <a:spAutoFit/>
          </a:bodyPr>
          <a:lstStyle/>
          <a:p>
            <a:r>
              <a:rPr lang="en-US" sz="1000" dirty="0">
                <a:latin typeface="Times New Roman" panose="02020603050405020304" pitchFamily="18" charset="0"/>
                <a:cs typeface="Times New Roman" panose="02020603050405020304" pitchFamily="18" charset="0"/>
              </a:rPr>
              <a:t>The Army recognizes a Soldier’s gender by the Soldier’s gender marker in the Defense Enrollment Eligibility Reporting System (DEERS). Coincident with that gender marker, the Army applies, and the Soldier must meet all standards for:</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Uniforms and grooming,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Body composition assessment,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Physical readiness testing (APFT/ACFT), and</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Participation in the Military Personal Drug Abuse Testing Program.</a:t>
            </a:r>
          </a:p>
          <a:p>
            <a:r>
              <a:rPr lang="en-US" sz="1000" dirty="0">
                <a:latin typeface="Times New Roman" panose="02020603050405020304" pitchFamily="18" charset="0"/>
                <a:cs typeface="Times New Roman" panose="02020603050405020304" pitchFamily="18" charset="0"/>
              </a:rPr>
              <a:t>Additionally, a Soldier’s gender marker in DEERS determines their use of gender-specific facilities (latrines/showers). </a:t>
            </a:r>
          </a:p>
          <a:p>
            <a:endParaRPr lang="en-US" sz="1000" dirty="0">
              <a:latin typeface="Times New Roman" panose="02020603050405020304" pitchFamily="18" charset="0"/>
              <a:cs typeface="Times New Roman" panose="02020603050405020304" pitchFamily="18" charset="0"/>
            </a:endParaRPr>
          </a:p>
          <a:p>
            <a:r>
              <a:rPr lang="en-US" sz="1000" dirty="0">
                <a:latin typeface="Times New Roman" panose="02020603050405020304" pitchFamily="18" charset="0"/>
                <a:cs typeface="Times New Roman" panose="02020603050405020304" pitchFamily="18" charset="0"/>
              </a:rPr>
              <a:t>Consistent with this guidance, any Soldier eligible for military medical with a diagnosis from a military medical provider indicating that gender transition is medically necessary will be provided medical care and treatment for the diagnosed medical condition (gender dysphoria). It is essential that military medical providers, transitioning Soldiers, and their chain of command, effectively communicate to ensure medically necessary treatment is completed. The Soldier’s medical needs, the unit’s requirements, and the medical treatment plan must be balanced to ensure the interests of all parties are met. </a:t>
            </a:r>
          </a:p>
          <a:p>
            <a:endParaRPr lang="en-US" sz="1000" dirty="0">
              <a:latin typeface="Times New Roman" panose="02020603050405020304" pitchFamily="18" charset="0"/>
              <a:cs typeface="Times New Roman" panose="02020603050405020304" pitchFamily="18" charset="0"/>
            </a:endParaRPr>
          </a:p>
          <a:p>
            <a:r>
              <a:rPr lang="en-US" sz="1000" dirty="0">
                <a:latin typeface="Times New Roman" panose="02020603050405020304" pitchFamily="18" charset="0"/>
                <a:cs typeface="Times New Roman" panose="02020603050405020304" pitchFamily="18" charset="0"/>
              </a:rPr>
              <a:t>If a Soldier is unable to meet standards during this period, the commander may use all of the applicable tools described in the new policy, including, but not limited to: </a:t>
            </a:r>
          </a:p>
          <a:p>
            <a:r>
              <a:rPr lang="en-US" sz="1000" dirty="0">
                <a:latin typeface="Times New Roman" panose="02020603050405020304" pitchFamily="18" charset="0"/>
                <a:cs typeface="Times New Roman" panose="02020603050405020304" pitchFamily="18" charset="0"/>
              </a:rPr>
              <a:t>• Adjustment to the date on which any component of the transition process will commence, and </a:t>
            </a:r>
          </a:p>
          <a:p>
            <a:r>
              <a:rPr lang="en-US" sz="1000" dirty="0">
                <a:latin typeface="Times New Roman" panose="02020603050405020304" pitchFamily="18" charset="0"/>
                <a:cs typeface="Times New Roman" panose="02020603050405020304" pitchFamily="18" charset="0"/>
              </a:rPr>
              <a:t>• Advising the Soldier of the availability of options for extended leave status or participation in other voluntary absence programs. </a:t>
            </a: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r>
              <a:rPr lang="en-US" sz="1000" dirty="0">
                <a:latin typeface="Times New Roman" panose="02020603050405020304" pitchFamily="18" charset="0"/>
                <a:cs typeface="Times New Roman" panose="02020603050405020304" pitchFamily="18" charset="0"/>
              </a:rPr>
              <a:t>Training the force on this new policy will commence in a three-tier model.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Tier 1: trains Special Staff from the Judge Advocate General’s Corps, Medical Corps, Chaplain Corps, and The Inspector General.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Tier 2: trains leaders and supervisors</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Tier 3: trains Army units and Soldiers.</a:t>
            </a:r>
          </a:p>
          <a:p>
            <a:r>
              <a:rPr lang="en-US" sz="1000" dirty="0">
                <a:latin typeface="Times New Roman" panose="02020603050405020304" pitchFamily="18" charset="0"/>
                <a:cs typeface="Times New Roman" panose="02020603050405020304" pitchFamily="18" charset="0"/>
              </a:rPr>
              <a:t>The Army will complete training and education across the force no later than 25 June 2022.</a:t>
            </a: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p:txBody>
      </p:sp>
      <p:sp>
        <p:nvSpPr>
          <p:cNvPr id="24" name="TextBox 23"/>
          <p:cNvSpPr txBox="1"/>
          <p:nvPr/>
        </p:nvSpPr>
        <p:spPr>
          <a:xfrm>
            <a:off x="4855" y="1078718"/>
            <a:ext cx="6846689" cy="584775"/>
          </a:xfrm>
          <a:prstGeom prst="rect">
            <a:avLst/>
          </a:prstGeom>
          <a:noFill/>
        </p:spPr>
        <p:txBody>
          <a:bodyPr wrap="square" rtlCol="0">
            <a:spAutoFit/>
          </a:bodyPr>
          <a:lstStyle/>
          <a:p>
            <a:pPr algn="ctr"/>
            <a:r>
              <a:rPr lang="en-US" sz="1600" dirty="0">
                <a:latin typeface="Franklin Gothic Demi" panose="020B0703020102020204" pitchFamily="34" charset="0"/>
              </a:rPr>
              <a:t>IG Update 21-4: Guidance on the Army’s Updated Policy on Transgender Military Service </a:t>
            </a:r>
            <a:endParaRPr lang="en-US" sz="1100" dirty="0">
              <a:solidFill>
                <a:srgbClr val="FF0000"/>
              </a:solidFill>
              <a:latin typeface="Franklin Gothic Demi" panose="020B0703020102020204" pitchFamily="34" charset="0"/>
            </a:endParaRPr>
          </a:p>
        </p:txBody>
      </p:sp>
      <p:sp>
        <p:nvSpPr>
          <p:cNvPr id="2" name="Rounded Rectangle 1"/>
          <p:cNvSpPr/>
          <p:nvPr/>
        </p:nvSpPr>
        <p:spPr>
          <a:xfrm>
            <a:off x="5442882" y="75956"/>
            <a:ext cx="1157591" cy="735422"/>
          </a:xfrm>
          <a:prstGeom prst="round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3" name="TextBox 2"/>
          <p:cNvSpPr txBox="1"/>
          <p:nvPr/>
        </p:nvSpPr>
        <p:spPr>
          <a:xfrm>
            <a:off x="5330091" y="26644"/>
            <a:ext cx="1383175" cy="830997"/>
          </a:xfrm>
          <a:prstGeom prst="rect">
            <a:avLst/>
          </a:prstGeom>
          <a:noFill/>
        </p:spPr>
        <p:txBody>
          <a:bodyPr wrap="square" rtlCol="0">
            <a:spAutoFit/>
          </a:bodyPr>
          <a:lstStyle/>
          <a:p>
            <a:pPr algn="ctr"/>
            <a:r>
              <a:rPr lang="en-US" sz="1600" b="1" dirty="0">
                <a:solidFill>
                  <a:srgbClr val="FF0000"/>
                </a:solidFill>
              </a:rPr>
              <a:t>Your Unit </a:t>
            </a:r>
          </a:p>
          <a:p>
            <a:pPr algn="ctr"/>
            <a:r>
              <a:rPr lang="en-US" sz="1600" b="1" dirty="0">
                <a:solidFill>
                  <a:srgbClr val="FF0000"/>
                </a:solidFill>
              </a:rPr>
              <a:t>Patch / Crest </a:t>
            </a:r>
          </a:p>
          <a:p>
            <a:pPr algn="ctr"/>
            <a:r>
              <a:rPr lang="en-US" sz="1600" b="1" dirty="0">
                <a:solidFill>
                  <a:srgbClr val="FF0000"/>
                </a:solidFill>
              </a:rPr>
              <a:t>Here</a:t>
            </a:r>
            <a:r>
              <a:rPr lang="en-US" sz="1000" dirty="0">
                <a:solidFill>
                  <a:srgbClr val="FF0000"/>
                </a:solidFill>
              </a:rPr>
              <a:t>.</a:t>
            </a:r>
          </a:p>
        </p:txBody>
      </p:sp>
      <p:sp>
        <p:nvSpPr>
          <p:cNvPr id="5" name="Rectangle 4"/>
          <p:cNvSpPr/>
          <p:nvPr/>
        </p:nvSpPr>
        <p:spPr>
          <a:xfrm>
            <a:off x="12156" y="901118"/>
            <a:ext cx="6858002" cy="157907"/>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554664" y="829320"/>
            <a:ext cx="1663532" cy="276999"/>
          </a:xfrm>
          <a:prstGeom prst="rect">
            <a:avLst/>
          </a:prstGeom>
        </p:spPr>
        <p:txBody>
          <a:bodyPr wrap="none">
            <a:spAutoFit/>
          </a:bodyPr>
          <a:lstStyle/>
          <a:p>
            <a:r>
              <a:rPr lang="en-US" sz="1200" b="1" dirty="0">
                <a:solidFill>
                  <a:srgbClr val="FFFF00"/>
                </a:solidFill>
              </a:rPr>
              <a:t>Volume 21-4, July 2021</a:t>
            </a:r>
          </a:p>
        </p:txBody>
      </p:sp>
      <p:sp>
        <p:nvSpPr>
          <p:cNvPr id="20" name="TextBox 19"/>
          <p:cNvSpPr txBox="1"/>
          <p:nvPr/>
        </p:nvSpPr>
        <p:spPr>
          <a:xfrm>
            <a:off x="4700826" y="3993204"/>
            <a:ext cx="1868694" cy="3042257"/>
          </a:xfrm>
          <a:prstGeom prst="rect">
            <a:avLst/>
          </a:prstGeom>
          <a:solidFill>
            <a:srgbClr val="FFC000"/>
          </a:solidFill>
          <a:ln w="12700">
            <a:solidFill>
              <a:schemeClr val="tx1"/>
            </a:solidFill>
          </a:ln>
        </p:spPr>
        <p:txBody>
          <a:bodyPr wrap="square" rtlCol="0">
            <a:spAutoFit/>
          </a:bodyPr>
          <a:lstStyle/>
          <a:p>
            <a:pPr algn="ctr">
              <a:lnSpc>
                <a:spcPts val="1000"/>
              </a:lnSpc>
            </a:pPr>
            <a:r>
              <a:rPr lang="en-US" sz="900" b="1" u="sng" dirty="0">
                <a:latin typeface="Times New Roman" panose="02020603050405020304" pitchFamily="18" charset="0"/>
                <a:cs typeface="Times New Roman" panose="02020603050405020304" pitchFamily="18" charset="0"/>
              </a:rPr>
              <a:t>Resources:</a:t>
            </a:r>
          </a:p>
          <a:p>
            <a:pPr>
              <a:lnSpc>
                <a:spcPts val="1000"/>
              </a:lnSpc>
            </a:pPr>
            <a:r>
              <a:rPr lang="en-US" sz="900" dirty="0">
                <a:latin typeface="Times New Roman" panose="02020603050405020304" pitchFamily="18" charset="0"/>
                <a:cs typeface="Times New Roman" panose="02020603050405020304" pitchFamily="18" charset="0"/>
              </a:rPr>
              <a:t>Commanders, leaders, recruiters, and accession Enterprise Personnel should contact their chain of command or the points of contact below:</a:t>
            </a:r>
          </a:p>
          <a:p>
            <a:pPr>
              <a:lnSpc>
                <a:spcPts val="1000"/>
              </a:lnSpc>
            </a:pPr>
            <a:endParaRPr lang="en-US" sz="900" dirty="0">
              <a:latin typeface="Times New Roman" panose="02020603050405020304" pitchFamily="18" charset="0"/>
              <a:cs typeface="Times New Roman" panose="02020603050405020304" pitchFamily="18" charset="0"/>
            </a:endParaRPr>
          </a:p>
          <a:p>
            <a:pPr>
              <a:lnSpc>
                <a:spcPts val="1000"/>
              </a:lnSpc>
            </a:pPr>
            <a:r>
              <a:rPr lang="en-US" sz="900" b="1" dirty="0">
                <a:latin typeface="Times New Roman" panose="02020603050405020304" pitchFamily="18" charset="0"/>
                <a:cs typeface="Times New Roman" panose="02020603050405020304" pitchFamily="18" charset="0"/>
              </a:rPr>
              <a:t>Army Service Central Coordination Cell (SCCC) Email: </a:t>
            </a:r>
            <a:r>
              <a:rPr lang="en-US" sz="900" dirty="0">
                <a:latin typeface="Arial" panose="020B0604020202020204" pitchFamily="34" charset="0"/>
                <a:cs typeface="Arial" panose="020B0604020202020204" pitchFamily="34" charset="0"/>
              </a:rPr>
              <a:t>usarmy.pentagon.hqda-dcs-g-1.mbx.sccc@mail.mil</a:t>
            </a:r>
          </a:p>
          <a:p>
            <a:pPr>
              <a:lnSpc>
                <a:spcPts val="1000"/>
              </a:lnSpc>
            </a:pPr>
            <a:endParaRPr lang="en-US" sz="900" b="1" dirty="0">
              <a:latin typeface="Times New Roman" panose="02020603050405020304" pitchFamily="18" charset="0"/>
              <a:cs typeface="Times New Roman" panose="02020603050405020304" pitchFamily="18" charset="0"/>
            </a:endParaRPr>
          </a:p>
          <a:p>
            <a:pPr marL="171450" indent="-171450">
              <a:lnSpc>
                <a:spcPts val="1000"/>
              </a:lnSpc>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Serves as an advisory resource on Transgender Military Service policy for commanders. </a:t>
            </a:r>
          </a:p>
          <a:p>
            <a:pPr marL="171450" indent="-171450">
              <a:lnSpc>
                <a:spcPts val="1000"/>
              </a:lnSpc>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Comprised of medical, legal, and military personnel experts. </a:t>
            </a:r>
          </a:p>
          <a:p>
            <a:pPr marL="171450" indent="-171450">
              <a:lnSpc>
                <a:spcPts val="1000"/>
              </a:lnSpc>
              <a:buFont typeface="Arial" panose="020B0604020202020204" pitchFamily="34" charset="0"/>
              <a:buChar char="•"/>
            </a:pPr>
            <a:r>
              <a:rPr lang="en-US" sz="900" dirty="0">
                <a:latin typeface="Times New Roman" panose="02020603050405020304" pitchFamily="18" charset="0"/>
                <a:cs typeface="Times New Roman" panose="02020603050405020304" pitchFamily="18" charset="0"/>
              </a:rPr>
              <a:t>Processes requests for waivers to the ASA (M&amp;RA) for action.</a:t>
            </a:r>
          </a:p>
          <a:p>
            <a:pPr>
              <a:lnSpc>
                <a:spcPts val="1000"/>
              </a:lnSpc>
            </a:pPr>
            <a:endParaRPr lang="en-US" sz="900" dirty="0">
              <a:latin typeface="Times New Roman" panose="02020603050405020304" pitchFamily="18" charset="0"/>
              <a:cs typeface="Times New Roman" panose="02020603050405020304" pitchFamily="18" charset="0"/>
            </a:endParaRPr>
          </a:p>
          <a:p>
            <a:pPr>
              <a:lnSpc>
                <a:spcPts val="1000"/>
              </a:lnSpc>
            </a:pPr>
            <a:r>
              <a:rPr lang="en-US" sz="900" b="1" dirty="0">
                <a:solidFill>
                  <a:srgbClr val="FF0000"/>
                </a:solidFill>
                <a:latin typeface="Times New Roman" panose="02020603050405020304" pitchFamily="18" charset="0"/>
                <a:cs typeface="Times New Roman" panose="02020603050405020304" pitchFamily="18" charset="0"/>
              </a:rPr>
              <a:t>Installation</a:t>
            </a:r>
            <a:r>
              <a:rPr lang="en-US" sz="900" b="1" dirty="0">
                <a:latin typeface="Times New Roman" panose="02020603050405020304" pitchFamily="18" charset="0"/>
                <a:cs typeface="Times New Roman" panose="02020603050405020304" pitchFamily="18" charset="0"/>
              </a:rPr>
              <a:t> Equal Opportunity Office: </a:t>
            </a:r>
            <a:r>
              <a:rPr lang="en-US" sz="900" b="1" dirty="0">
                <a:solidFill>
                  <a:srgbClr val="FF0000"/>
                </a:solidFill>
                <a:latin typeface="Times New Roman" panose="02020603050405020304" pitchFamily="18" charset="0"/>
                <a:cs typeface="Times New Roman" panose="02020603050405020304" pitchFamily="18" charset="0"/>
              </a:rPr>
              <a:t>555-555-5555</a:t>
            </a:r>
          </a:p>
          <a:p>
            <a:pPr>
              <a:lnSpc>
                <a:spcPts val="1000"/>
              </a:lnSpc>
            </a:pPr>
            <a:r>
              <a:rPr lang="en-US" sz="900" b="1" dirty="0">
                <a:latin typeface="Times New Roman" panose="02020603050405020304" pitchFamily="18" charset="0"/>
                <a:cs typeface="Times New Roman" panose="02020603050405020304" pitchFamily="18" charset="0"/>
              </a:rPr>
              <a:t> </a:t>
            </a:r>
          </a:p>
        </p:txBody>
      </p:sp>
      <p:sp>
        <p:nvSpPr>
          <p:cNvPr id="4" name="Slide Number Placeholder 3"/>
          <p:cNvSpPr>
            <a:spLocks noGrp="1"/>
          </p:cNvSpPr>
          <p:nvPr>
            <p:ph type="sldNum" sz="quarter" idx="12"/>
          </p:nvPr>
        </p:nvSpPr>
        <p:spPr>
          <a:xfrm>
            <a:off x="5134399" y="8582260"/>
            <a:ext cx="1543050" cy="486833"/>
          </a:xfrm>
        </p:spPr>
        <p:txBody>
          <a:bodyPr/>
          <a:lstStyle/>
          <a:p>
            <a:r>
              <a:rPr lang="en-US" dirty="0"/>
              <a:t>Page </a:t>
            </a:r>
            <a:fld id="{DFE85BAB-4C87-4F11-9A7B-655E9E82402F}" type="slidenum">
              <a:rPr lang="en-US" smtClean="0"/>
              <a:t>2</a:t>
            </a:fld>
            <a:r>
              <a:rPr lang="en-US" dirty="0"/>
              <a:t> of 2</a:t>
            </a:r>
          </a:p>
        </p:txBody>
      </p:sp>
      <p:sp>
        <p:nvSpPr>
          <p:cNvPr id="19" name="TextBox 18"/>
          <p:cNvSpPr txBox="1"/>
          <p:nvPr/>
        </p:nvSpPr>
        <p:spPr>
          <a:xfrm>
            <a:off x="2554664" y="3727076"/>
            <a:ext cx="1870239" cy="1631216"/>
          </a:xfrm>
          <a:prstGeom prst="rect">
            <a:avLst/>
          </a:prstGeom>
          <a:solidFill>
            <a:srgbClr val="FFC000"/>
          </a:solidFill>
          <a:ln w="12700">
            <a:solidFill>
              <a:schemeClr val="tx1"/>
            </a:solidFill>
          </a:ln>
        </p:spPr>
        <p:txBody>
          <a:bodyPr wrap="square" rtlCol="0">
            <a:spAutoFit/>
          </a:bodyPr>
          <a:lstStyle/>
          <a:p>
            <a:pPr>
              <a:lnSpc>
                <a:spcPts val="1000"/>
              </a:lnSpc>
            </a:pPr>
            <a:r>
              <a:rPr lang="en-US" sz="900" b="1" i="1" dirty="0">
                <a:latin typeface="Times New Roman" panose="02020603050405020304" pitchFamily="18" charset="0"/>
                <a:cs typeface="Times New Roman" panose="02020603050405020304" pitchFamily="18" charset="0"/>
              </a:rPr>
              <a:t>Important: Your local IG Office can provide assistance and information about the Army’s Transgender Policy, but </a:t>
            </a:r>
            <a:r>
              <a:rPr lang="en-US" sz="900" b="1" i="1" u="sng" dirty="0">
                <a:latin typeface="Times New Roman" panose="02020603050405020304" pitchFamily="18" charset="0"/>
                <a:cs typeface="Times New Roman" panose="02020603050405020304" pitchFamily="18" charset="0"/>
              </a:rPr>
              <a:t>generally cannot</a:t>
            </a:r>
            <a:r>
              <a:rPr lang="en-US" sz="900" b="1" i="1" dirty="0">
                <a:latin typeface="Times New Roman" panose="02020603050405020304" pitchFamily="18" charset="0"/>
                <a:cs typeface="Times New Roman" panose="02020603050405020304" pitchFamily="18" charset="0"/>
              </a:rPr>
              <a:t> investigate allegations of discrimination. Transgender Soldiers who believe they have experienced discrimination based on their gender are encouraged to contact their chain of command or their local Army Equal Opportunity Adviser.</a:t>
            </a:r>
          </a:p>
        </p:txBody>
      </p:sp>
      <p:sp>
        <p:nvSpPr>
          <p:cNvPr id="22" name="Rectangle 21"/>
          <p:cNvSpPr/>
          <p:nvPr/>
        </p:nvSpPr>
        <p:spPr>
          <a:xfrm>
            <a:off x="4705978" y="1498816"/>
            <a:ext cx="1868693" cy="2301681"/>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4762374" y="1644521"/>
            <a:ext cx="1755900" cy="2123658"/>
          </a:xfrm>
          <a:prstGeom prst="rect">
            <a:avLst/>
          </a:prstGeom>
          <a:solidFill>
            <a:srgbClr val="FFC000"/>
          </a:solidFill>
        </p:spPr>
        <p:txBody>
          <a:bodyPr wrap="square" rtlCol="0">
            <a:spAutoFit/>
          </a:bodyPr>
          <a:lstStyle/>
          <a:p>
            <a:pPr algn="ctr"/>
            <a:r>
              <a:rPr lang="en-US" sz="1200" b="1" dirty="0">
                <a:solidFill>
                  <a:srgbClr val="FF0000"/>
                </a:solidFill>
                <a:latin typeface="Franklin Gothic Book" panose="020B0503020102020204" pitchFamily="34" charset="0"/>
              </a:rPr>
              <a:t>Unit</a:t>
            </a:r>
            <a:r>
              <a:rPr lang="en-US" sz="1200" b="1" dirty="0">
                <a:latin typeface="Franklin Gothic Book" panose="020B0503020102020204" pitchFamily="34" charset="0"/>
              </a:rPr>
              <a:t> IG Website</a:t>
            </a:r>
          </a:p>
          <a:p>
            <a:pPr algn="ctr"/>
            <a:r>
              <a:rPr lang="en-US" sz="1200" b="1" dirty="0">
                <a:solidFill>
                  <a:srgbClr val="FF0000"/>
                </a:solidFill>
                <a:latin typeface="Franklin Gothic Book" panose="020B0503020102020204" pitchFamily="34" charset="0"/>
              </a:rPr>
              <a:t>http:\IG-bla-bla-bla.mil</a:t>
            </a:r>
          </a:p>
          <a:p>
            <a:pPr algn="ctr"/>
            <a:endParaRPr lang="en-US" sz="1200" b="1" dirty="0">
              <a:solidFill>
                <a:srgbClr val="FF0000"/>
              </a:solidFill>
              <a:latin typeface="Franklin Gothic Book" panose="020B0503020102020204" pitchFamily="34" charset="0"/>
            </a:endParaRPr>
          </a:p>
          <a:p>
            <a:pPr algn="ctr"/>
            <a:r>
              <a:rPr lang="en-US" sz="1200" b="1" dirty="0">
                <a:solidFill>
                  <a:srgbClr val="FF0000"/>
                </a:solidFill>
                <a:latin typeface="Franklin Gothic Book" panose="020B0503020102020204" pitchFamily="34" charset="0"/>
              </a:rPr>
              <a:t>Unit</a:t>
            </a:r>
            <a:r>
              <a:rPr lang="en-US" sz="1200" b="1" dirty="0">
                <a:latin typeface="Franklin Gothic Book" panose="020B0503020102020204" pitchFamily="34" charset="0"/>
              </a:rPr>
              <a:t> IG Office Email</a:t>
            </a:r>
          </a:p>
          <a:p>
            <a:pPr algn="ctr"/>
            <a:r>
              <a:rPr lang="en-US" sz="1200" b="1" dirty="0">
                <a:solidFill>
                  <a:srgbClr val="FF0000"/>
                </a:solidFill>
                <a:latin typeface="Franklin Gothic Book" panose="020B0503020102020204" pitchFamily="34" charset="0"/>
              </a:rPr>
              <a:t>IG-bla-bla@mail.mil</a:t>
            </a:r>
          </a:p>
          <a:p>
            <a:pPr algn="ctr"/>
            <a:endParaRPr lang="en-US" sz="1200" b="1" dirty="0">
              <a:latin typeface="Franklin Gothic Book" panose="020B0503020102020204" pitchFamily="34" charset="0"/>
            </a:endParaRPr>
          </a:p>
          <a:p>
            <a:pPr algn="ctr"/>
            <a:r>
              <a:rPr lang="en-US" sz="1200" b="1" dirty="0">
                <a:solidFill>
                  <a:srgbClr val="FF0000"/>
                </a:solidFill>
                <a:latin typeface="Franklin Gothic Book" panose="020B0503020102020204" pitchFamily="34" charset="0"/>
              </a:rPr>
              <a:t>Unit</a:t>
            </a:r>
            <a:r>
              <a:rPr lang="en-US" sz="1200" b="1" dirty="0">
                <a:latin typeface="Franklin Gothic Book" panose="020B0503020102020204" pitchFamily="34" charset="0"/>
              </a:rPr>
              <a:t> IG Hotline</a:t>
            </a:r>
          </a:p>
          <a:p>
            <a:pPr algn="ctr"/>
            <a:r>
              <a:rPr lang="en-US" sz="1200" b="1" dirty="0">
                <a:solidFill>
                  <a:srgbClr val="FF0000"/>
                </a:solidFill>
                <a:latin typeface="Franklin Gothic Book" panose="020B0503020102020204" pitchFamily="34" charset="0"/>
              </a:rPr>
              <a:t>555-555-5555</a:t>
            </a:r>
          </a:p>
          <a:p>
            <a:pPr algn="ctr"/>
            <a:endParaRPr lang="en-US" sz="1200" b="1" dirty="0">
              <a:latin typeface="Franklin Gothic Book" panose="020B0503020102020204" pitchFamily="34" charset="0"/>
            </a:endParaRPr>
          </a:p>
          <a:p>
            <a:pPr algn="ctr"/>
            <a:r>
              <a:rPr lang="en-US" sz="1200" b="1" dirty="0">
                <a:solidFill>
                  <a:srgbClr val="FF0000"/>
                </a:solidFill>
                <a:latin typeface="Franklin Gothic Book" panose="020B0503020102020204" pitchFamily="34" charset="0"/>
              </a:rPr>
              <a:t>Unit </a:t>
            </a:r>
            <a:r>
              <a:rPr lang="en-US" sz="1200" b="1" dirty="0">
                <a:latin typeface="Franklin Gothic Book" panose="020B0503020102020204" pitchFamily="34" charset="0"/>
              </a:rPr>
              <a:t>IG Office</a:t>
            </a:r>
          </a:p>
          <a:p>
            <a:pPr algn="ctr"/>
            <a:r>
              <a:rPr lang="en-US" sz="1200" b="1" dirty="0">
                <a:solidFill>
                  <a:srgbClr val="FF0000"/>
                </a:solidFill>
                <a:latin typeface="Franklin Gothic Book" panose="020B0503020102020204" pitchFamily="34" charset="0"/>
              </a:rPr>
              <a:t>555-555-5555</a:t>
            </a:r>
          </a:p>
        </p:txBody>
      </p:sp>
      <p:pic>
        <p:nvPicPr>
          <p:cNvPr id="25" name="Picture 24">
            <a:extLst>
              <a:ext uri="{FF2B5EF4-FFF2-40B4-BE49-F238E27FC236}">
                <a16:creationId xmlns:a16="http://schemas.microsoft.com/office/drawing/2014/main" id="{277598E0-B37B-41E7-9CF1-00C1ED93A0D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89356" y="5673453"/>
            <a:ext cx="1223395" cy="1223395"/>
          </a:xfrm>
          <a:prstGeom prst="rect">
            <a:avLst/>
          </a:prstGeom>
          <a:ln>
            <a:solidFill>
              <a:schemeClr val="tx1"/>
            </a:solidFill>
          </a:ln>
        </p:spPr>
      </p:pic>
      <p:sp>
        <p:nvSpPr>
          <p:cNvPr id="26" name="TextBox 25">
            <a:extLst>
              <a:ext uri="{FF2B5EF4-FFF2-40B4-BE49-F238E27FC236}">
                <a16:creationId xmlns:a16="http://schemas.microsoft.com/office/drawing/2014/main" id="{F0948488-63B9-4DB2-B0F6-4A1CA2DEC5E2}"/>
              </a:ext>
            </a:extLst>
          </p:cNvPr>
          <p:cNvSpPr txBox="1"/>
          <p:nvPr/>
        </p:nvSpPr>
        <p:spPr>
          <a:xfrm>
            <a:off x="3067758" y="6865585"/>
            <a:ext cx="866589" cy="276999"/>
          </a:xfrm>
          <a:prstGeom prst="rect">
            <a:avLst/>
          </a:prstGeom>
          <a:noFill/>
        </p:spPr>
        <p:txBody>
          <a:bodyPr wrap="square" rtlCol="0">
            <a:spAutoFit/>
          </a:bodyPr>
          <a:lstStyle/>
          <a:p>
            <a:pPr algn="ctr"/>
            <a:r>
              <a:rPr lang="en-US" sz="1200" dirty="0"/>
              <a:t>ig.army.mil</a:t>
            </a:r>
          </a:p>
        </p:txBody>
      </p:sp>
      <p:pic>
        <p:nvPicPr>
          <p:cNvPr id="28" name="Picture 27">
            <a:extLst>
              <a:ext uri="{FF2B5EF4-FFF2-40B4-BE49-F238E27FC236}">
                <a16:creationId xmlns:a16="http://schemas.microsoft.com/office/drawing/2014/main" id="{69289408-366A-42C0-8FAA-A4A20784915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60750" y="7216045"/>
            <a:ext cx="1186366" cy="1501406"/>
          </a:xfrm>
          <a:prstGeom prst="rect">
            <a:avLst/>
          </a:prstGeom>
        </p:spPr>
      </p:pic>
    </p:spTree>
    <p:extLst>
      <p:ext uri="{BB962C8B-B14F-4D97-AF65-F5344CB8AC3E}">
        <p14:creationId xmlns:p14="http://schemas.microsoft.com/office/powerpoint/2010/main" val="27579489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29FC6C140FFA4898868C0AB3B9D3AB" ma:contentTypeVersion="0" ma:contentTypeDescription="Create a new document." ma:contentTypeScope="" ma:versionID="021b7d92d5479b25f194a17f2cbdd123">
  <xsd:schema xmlns:xsd="http://www.w3.org/2001/XMLSchema" xmlns:xs="http://www.w3.org/2001/XMLSchema" xmlns:p="http://schemas.microsoft.com/office/2006/metadata/properties" targetNamespace="http://schemas.microsoft.com/office/2006/metadata/properties" ma:root="true" ma:fieldsID="60daa9c6619a92eda99ef15cd472f1d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1C8E13-42BB-4F26-B856-FB9F0D858F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7C99B22-EF19-4D63-970C-AD43BEE97BD6}">
  <ds:schemaRefs>
    <ds:schemaRef ds:uri="http://schemas.microsoft.com/sharepoint/v3/contenttype/forms"/>
  </ds:schemaRefs>
</ds:datastoreItem>
</file>

<file path=customXml/itemProps3.xml><?xml version="1.0" encoding="utf-8"?>
<ds:datastoreItem xmlns:ds="http://schemas.openxmlformats.org/officeDocument/2006/customXml" ds:itemID="{B4ECA041-1EAF-4B39-827F-278B7B9AEE2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ee8c200f-5b40-4309-82ff-5af4db5b0849"/>
    <ds:schemaRef ds:uri="8a193c6d-1f15-4b0f-93de-f08b1219e5c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16564</TotalTime>
  <Words>1226</Words>
  <Application>Microsoft Office PowerPoint</Application>
  <PresentationFormat>Letter Paper (8.5x11 in)</PresentationFormat>
  <Paragraphs>172</Paragraphs>
  <Slides>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Calibri Light</vt:lpstr>
      <vt:lpstr>Elephant</vt:lpstr>
      <vt:lpstr>Franklin Gothic Book</vt:lpstr>
      <vt:lpstr>Franklin Gothic Demi</vt:lpstr>
      <vt:lpstr>Times New Roman</vt:lpstr>
      <vt:lpstr>Office Theme</vt:lpstr>
      <vt:lpstr>PowerPoint Presentation</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Ruyle, Thomas M CIV HQDA DAIG</cp:lastModifiedBy>
  <cp:revision>272</cp:revision>
  <cp:lastPrinted>2021-07-22T11:13:02Z</cp:lastPrinted>
  <dcterms:created xsi:type="dcterms:W3CDTF">2017-02-16T17:34:53Z</dcterms:created>
  <dcterms:modified xsi:type="dcterms:W3CDTF">2022-10-25T13:24:18Z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0x0101009629FC6C140FFA4898868C0AB3B9D3AB</vt:lpwstr>
  </property>
  <property fmtid="{D5CDD505-2E9C-101B-9397-08002B2CF9AE}" pid="3" name="_dlc_DocIdItemGuid">
    <vt:lpwstr>b2768af0-bb48-446b-a83a-c54f74d38579</vt:lpwstr>
  </property>
  <property fmtid="{D5CDD505-2E9C-101B-9397-08002B2CF9AE}" pid="4" name="_dlc_policyId">
    <vt:lpwstr/>
  </property>
  <property fmtid="{D5CDD505-2E9C-101B-9397-08002B2CF9AE}" pid="5" name="ItemRetentionFormula">
    <vt:lpwstr/>
  </property>
</Properties>
</file>